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86" r:id="rId26"/>
    <p:sldId id="282" r:id="rId27"/>
    <p:sldId id="283" r:id="rId28"/>
    <p:sldId id="284" r:id="rId29"/>
    <p:sldId id="287" r:id="rId30"/>
    <p:sldId id="307" r:id="rId31"/>
    <p:sldId id="312" r:id="rId32"/>
    <p:sldId id="309" r:id="rId33"/>
    <p:sldId id="308" r:id="rId34"/>
    <p:sldId id="294" r:id="rId35"/>
    <p:sldId id="306" r:id="rId36"/>
    <p:sldId id="305" r:id="rId37"/>
    <p:sldId id="304" r:id="rId38"/>
    <p:sldId id="303" r:id="rId39"/>
    <p:sldId id="302" r:id="rId40"/>
    <p:sldId id="301" r:id="rId41"/>
    <p:sldId id="293" r:id="rId42"/>
    <p:sldId id="291" r:id="rId43"/>
    <p:sldId id="292" r:id="rId44"/>
    <p:sldId id="259" r:id="rId45"/>
    <p:sldId id="310" r:id="rId46"/>
    <p:sldId id="313" r:id="rId47"/>
    <p:sldId id="315" r:id="rId48"/>
    <p:sldId id="316" r:id="rId49"/>
    <p:sldId id="318" r:id="rId50"/>
    <p:sldId id="317" r:id="rId51"/>
    <p:sldId id="31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2"/>
    <p:restoredTop sz="82105" autoAdjust="0"/>
  </p:normalViewPr>
  <p:slideViewPr>
    <p:cSldViewPr snapToGrid="0" snapToObjects="1" showGuides="1">
      <p:cViewPr varScale="1">
        <p:scale>
          <a:sx n="94" d="100"/>
          <a:sy n="94" d="100"/>
        </p:scale>
        <p:origin x="960" y="8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DET: Determinant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/N means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labels of surrounding words would be really helpful is some cases!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example: Amazon. It isn’t clear if it’s an organization or a river! That’s why we look at the labels of surrounding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4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chicken an egg </a:t>
            </a:r>
            <a:r>
              <a:rPr lang="en-US" dirty="0" err="1"/>
              <a:t>kinda</a:t>
            </a:r>
            <a:r>
              <a:rPr lang="en-US" dirty="0"/>
              <a:t> problem. Because to tag one word, we have to know the tags of other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64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P(T) = P(T1, T2, T2,…., Tn) = P(Tn | T1…..Tn-1) * P(Tn-1 | T1…..Tn-2) …. * P(T3|T1, T2) * P(T2 | T1) * P(T1)</a:t>
            </a:r>
          </a:p>
          <a:p>
            <a:endParaRPr lang="en-US" dirty="0"/>
          </a:p>
          <a:p>
            <a:r>
              <a:rPr lang="en-US" dirty="0"/>
              <a:t>Now if we follow assumption 1, this simplifies to;</a:t>
            </a:r>
          </a:p>
          <a:p>
            <a:r>
              <a:rPr lang="en-US" dirty="0"/>
              <a:t>P(T) = P(T1, T2, T2,…., Tn)  = P(Tn | Tn-1) * P(Tn-1 | Tn-2) * …. * P(T3 | T2) * P(T2 | T1) * P(T1)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Assumption two:</a:t>
            </a:r>
          </a:p>
          <a:p>
            <a:r>
              <a:rPr lang="en-US" dirty="0"/>
              <a:t>P(W | T) = P (W1,W2,…..,</a:t>
            </a:r>
            <a:r>
              <a:rPr lang="en-US" dirty="0" err="1"/>
              <a:t>Wn</a:t>
            </a:r>
            <a:r>
              <a:rPr lang="en-US" dirty="0"/>
              <a:t> | T1,….,Tn) = P(W1 | T1) * P(W2 | T2) …. * P(</a:t>
            </a:r>
            <a:r>
              <a:rPr lang="en-US" dirty="0" err="1"/>
              <a:t>Wn</a:t>
            </a:r>
            <a:r>
              <a:rPr lang="en-US" dirty="0"/>
              <a:t> | Tn)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&lt;/s&gt; is a tag sequence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here is a start of the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start of a sentence</a:t>
            </a:r>
          </a:p>
          <a:p>
            <a:r>
              <a:rPr lang="en-US" dirty="0"/>
              <a:t>&lt;/s&gt; end of sentence (stopping)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8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T-&gt;T tag transition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0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 Tags and HMMs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 /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7, 2018</a:t>
            </a:r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Morphologically rich languages often have compound </a:t>
            </a:r>
            <a:r>
              <a:rPr lang="en-US" dirty="0" err="1"/>
              <a:t>morphosyntactic</a:t>
            </a:r>
            <a:r>
              <a:rPr lang="en-US" dirty="0"/>
              <a:t> tags</a:t>
            </a:r>
            <a:br>
              <a:rPr lang="en-US" dirty="0"/>
            </a:br>
            <a:r>
              <a:rPr lang="en-US" dirty="0"/>
              <a:t>            Noun+A3sg+P2sg+Nom</a:t>
            </a:r>
          </a:p>
          <a:p>
            <a:r>
              <a:rPr lang="en-US" dirty="0"/>
              <a:t>Hundreds or thousands of possible combinations</a:t>
            </a:r>
          </a:p>
          <a:p>
            <a:r>
              <a:rPr lang="en-US" dirty="0"/>
              <a:t>Predicting these requires more complex methods than what's in today's lecture</a:t>
            </a:r>
          </a:p>
          <a:p>
            <a:pPr lvl="1"/>
            <a:r>
              <a:rPr lang="en-US" dirty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POS tagging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Ambiguity</a:t>
            </a:r>
          </a:p>
          <a:p>
            <a:pPr lvl="1"/>
            <a:r>
              <a:rPr lang="en-US" dirty="0"/>
              <a:t>glass of </a:t>
            </a:r>
            <a:r>
              <a:rPr lang="en-US" b="1" dirty="0"/>
              <a:t>water/NOUN</a:t>
            </a:r>
            <a:r>
              <a:rPr lang="en-US" dirty="0"/>
              <a:t>    vs    </a:t>
            </a:r>
            <a:r>
              <a:rPr lang="en-US" b="1" dirty="0"/>
              <a:t>water/VERB</a:t>
            </a:r>
            <a:r>
              <a:rPr lang="en-US" dirty="0"/>
              <a:t> the plants</a:t>
            </a:r>
          </a:p>
          <a:p>
            <a:pPr lvl="1"/>
            <a:r>
              <a:rPr lang="en-US" b="1" dirty="0"/>
              <a:t>lie/VERB</a:t>
            </a:r>
            <a:r>
              <a:rPr lang="en-US" dirty="0"/>
              <a:t> down                vs    tell a </a:t>
            </a:r>
            <a:r>
              <a:rPr lang="en-US" b="1" dirty="0"/>
              <a:t>lie/NOUN</a:t>
            </a:r>
            <a:endParaRPr lang="en-US" dirty="0"/>
          </a:p>
          <a:p>
            <a:pPr lvl="1"/>
            <a:r>
              <a:rPr lang="en-US" b="1" dirty="0"/>
              <a:t>wind/VERB</a:t>
            </a:r>
            <a:r>
              <a:rPr lang="en-US" dirty="0"/>
              <a:t> down           vs     a mighty </a:t>
            </a:r>
            <a:r>
              <a:rPr lang="en-US" b="1" dirty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Sparse data</a:t>
            </a:r>
          </a:p>
          <a:p>
            <a:pPr lvl="1"/>
            <a:r>
              <a:rPr lang="en-US" dirty="0"/>
              <a:t>Words we haven't seen before (at all, in this context)</a:t>
            </a:r>
          </a:p>
          <a:p>
            <a:pPr lvl="1"/>
            <a:r>
              <a:rPr lang="en-US" dirty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(homographs)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knowledge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want a model that decides tags based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itself</a:t>
            </a:r>
          </a:p>
          <a:p>
            <a:pPr lvl="2"/>
            <a:r>
              <a:rPr lang="en-US" dirty="0"/>
              <a:t>Some words may be only nouns e.g. </a:t>
            </a:r>
            <a:r>
              <a:rPr lang="en-US" b="1" dirty="0"/>
              <a:t>arrow</a:t>
            </a:r>
            <a:endParaRPr lang="en-US" dirty="0"/>
          </a:p>
          <a:p>
            <a:pPr lvl="2"/>
            <a:r>
              <a:rPr lang="en-US" dirty="0"/>
              <a:t>Some words are ambiguous e.g. </a:t>
            </a:r>
            <a:r>
              <a:rPr lang="en-US" b="1" dirty="0"/>
              <a:t>like</a:t>
            </a:r>
            <a:r>
              <a:rPr lang="en-US" dirty="0"/>
              <a:t>, </a:t>
            </a:r>
            <a:r>
              <a:rPr lang="en-US" b="1" dirty="0"/>
              <a:t>flies</a:t>
            </a:r>
            <a:endParaRPr lang="en-US" dirty="0"/>
          </a:p>
          <a:p>
            <a:pPr lvl="2"/>
            <a:r>
              <a:rPr lang="en-US" dirty="0"/>
              <a:t>Probabilities may help if one tag is more likely than another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Tags of surrounding words</a:t>
            </a:r>
          </a:p>
          <a:p>
            <a:pPr lvl="2"/>
            <a:r>
              <a:rPr lang="en-US" dirty="0"/>
              <a:t>Two determiners rarely follow each other</a:t>
            </a:r>
          </a:p>
          <a:p>
            <a:pPr lvl="2"/>
            <a:r>
              <a:rPr lang="en-US" dirty="0"/>
              <a:t>Two base form verbs rarely follow each other</a:t>
            </a:r>
          </a:p>
          <a:p>
            <a:pPr lvl="2"/>
            <a:r>
              <a:rPr lang="en-US" dirty="0"/>
              <a:t>Determiner is almost always followed by adjective or noun</a:t>
            </a:r>
          </a:p>
          <a:p>
            <a:r>
              <a:rPr lang="en-US" dirty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for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word sequence and we want a tag sequence for those words:</a:t>
            </a:r>
          </a:p>
          <a:p>
            <a:pPr lvl="1"/>
            <a:r>
              <a:rPr lang="en-US" dirty="0"/>
              <a:t>P(T|W) ...guess how we're going to represent this again</a:t>
            </a:r>
          </a:p>
          <a:p>
            <a:r>
              <a:rPr lang="en-US" dirty="0"/>
              <a:t>P(T|W) = P(W, T)/P(W); P(W, T) = P(T|W)P(W)</a:t>
            </a:r>
          </a:p>
          <a:p>
            <a:r>
              <a:rPr lang="en-US" dirty="0"/>
              <a:t>P(W, T) = P(W|T)P(T)</a:t>
            </a:r>
          </a:p>
          <a:p>
            <a:r>
              <a:rPr lang="en-US" dirty="0"/>
              <a:t>P(T|W) = P(W|T)P(T)/P(W)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</a:t>
            </a:r>
          </a:p>
          <a:p>
            <a:r>
              <a:rPr lang="en-US" dirty="0"/>
              <a:t>Note, btw, that P(W|T)P(T) = P(W, T)</a:t>
            </a:r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Simplifying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P(W|T) and P(T) where W and T are sequences of length N</a:t>
                </a:r>
              </a:p>
              <a:p>
                <a:r>
                  <a:rPr lang="en-US" dirty="0"/>
                  <a:t>Assumption 1: </a:t>
                </a:r>
                <a:r>
                  <a:rPr lang="en-US" dirty="0">
                    <a:highlight>
                      <a:srgbClr val="FFFF00"/>
                    </a:highlight>
                  </a:rPr>
                  <a:t>Each tag is conditioned only on the previous tag (a </a:t>
                </a:r>
                <a:r>
                  <a:rPr lang="en-US" b="1" dirty="0">
                    <a:highlight>
                      <a:srgbClr val="FFFF00"/>
                    </a:highlight>
                  </a:rPr>
                  <a:t>bigram </a:t>
                </a:r>
                <a:r>
                  <a:rPr lang="en-US" dirty="0">
                    <a:highlight>
                      <a:srgbClr val="FFFF00"/>
                    </a:highlight>
                  </a:rPr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Assumption 2: </a:t>
                </a:r>
                <a:r>
                  <a:rPr lang="en-US" dirty="0">
                    <a:highlight>
                      <a:srgbClr val="FFFF00"/>
                    </a:highlight>
                  </a:rPr>
                  <a:t>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t</a:t>
                </a:r>
                <a:r>
                  <a:rPr lang="en-US" baseline="-25000" dirty="0"/>
                  <a:t>0</a:t>
                </a:r>
                <a:r>
                  <a:rPr lang="en-US" dirty="0"/>
                  <a:t>=&lt;s&gt;</a:t>
                </a:r>
              </a:p>
              <a:p>
                <a:r>
                  <a:rPr lang="en-US" dirty="0"/>
                  <a:t>Notice the similarity to Naive Bayes, except the tag sequence is unknown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to view this model: sentences are generated by walking through </a:t>
                </a:r>
                <a:r>
                  <a:rPr lang="en-US" b="1" dirty="0"/>
                  <a:t>states</a:t>
                </a:r>
                <a:r>
                  <a:rPr lang="en-US" dirty="0"/>
                  <a:t> in a graph. Each state represents a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moving between states x and y (</a:t>
                </a:r>
                <a:r>
                  <a:rPr lang="en-US" b="1" dirty="0"/>
                  <a:t>transition probability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Probabilities estimated from WSJ corpus showing, e.g.: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Adjectives (JJ) are often followed by nouns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Table is incomplete in 2 ways. How?</a:t>
            </a:r>
          </a:p>
          <a:p>
            <a:pPr lvl="1"/>
            <a:r>
              <a:rPr lang="en-US" dirty="0"/>
              <a:t>All categories should be represented</a:t>
            </a:r>
          </a:p>
          <a:p>
            <a:pPr lvl="1"/>
            <a:r>
              <a:rPr lang="en-US" dirty="0"/>
              <a:t>Sum of rows should =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/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on </a:t>
                </a:r>
                <a:r>
                  <a:rPr lang="en-US" dirty="0" err="1"/>
                  <a:t>x:y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i.e. the </a:t>
                </a:r>
                <a:r>
                  <a:rPr lang="en-US" b="1" dirty="0"/>
                  <a:t>emission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 rotWithShape="0">
                <a:blip r:embed="rId2"/>
                <a:stretch>
                  <a:fillRect l="-1043" t="-2329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Emission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/>
              <a:t>MLE probabilities from tagged WSJ corpus showing, e.g.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0.0032% of proper nouns are </a:t>
            </a:r>
            <a:r>
              <a:rPr lang="en-US" i="1" dirty="0">
                <a:solidFill>
                  <a:schemeClr val="accent2"/>
                </a:solidFill>
              </a:rPr>
              <a:t>Janet</a:t>
            </a:r>
            <a:r>
              <a:rPr lang="en-US" dirty="0">
                <a:solidFill>
                  <a:schemeClr val="accent2"/>
                </a:solidFill>
              </a:rPr>
              <a:t>: P(</a:t>
            </a:r>
            <a:r>
              <a:rPr lang="en-US" dirty="0" err="1">
                <a:solidFill>
                  <a:schemeClr val="accent2"/>
                </a:solidFill>
              </a:rPr>
              <a:t>Janet|NNP</a:t>
            </a:r>
            <a:r>
              <a:rPr lang="en-US" dirty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About half of determiners are </a:t>
            </a:r>
            <a:r>
              <a:rPr lang="en-US" i="1" dirty="0">
                <a:solidFill>
                  <a:srgbClr val="FF40FF"/>
                </a:solidFill>
              </a:rPr>
              <a:t>the</a:t>
            </a:r>
            <a:endParaRPr lang="en-US" b="1" i="1" dirty="0">
              <a:solidFill>
                <a:srgbClr val="FF40FF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/>
              <a:t>Again, in full table, rows would sum to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8.6</a:t>
            </a:r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is due today, by 11:59pm (modulo late days)</a:t>
            </a:r>
          </a:p>
          <a:p>
            <a:r>
              <a:rPr lang="en-US" dirty="0"/>
              <a:t>HW3 (project proposal) will come out this coming Wednesday (9/12)</a:t>
            </a:r>
          </a:p>
          <a:p>
            <a:r>
              <a:rPr lang="en-US" dirty="0"/>
              <a:t>HW2 is due next Friday (9/14)</a:t>
            </a:r>
          </a:p>
          <a:p>
            <a:r>
              <a:rPr lang="en-US" dirty="0"/>
              <a:t>Start thinking about the midterm (10/5; 4 weeks from today)</a:t>
            </a:r>
          </a:p>
          <a:p>
            <a:pPr lvl="1"/>
            <a:r>
              <a:rPr lang="en-US" dirty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/cs544_fa18_web/ (or go to </a:t>
            </a:r>
            <a:r>
              <a:rPr lang="en-US" dirty="0" err="1"/>
              <a:t>jonmay.net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/>
              <a:t>What can we do with this model?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This is a model of the joint probability P(T, W)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So, if we have a word sequence and a tag sequence, we can get a probability for it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P(This/DET is/VB a/DET simple/JJ sentence/NN)?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P(DET|&lt;s&gt;)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P(VB|DET)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P(DET|VB)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P(JJ|DET)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P(NN|JJ)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P(&lt;/s&gt;|NN)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This|DET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is|VB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a|DET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simple|JJ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sentence|NN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tag an unlabeled sequence?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we're just given "This is a simple sentence"</a:t>
            </a:r>
          </a:p>
          <a:p>
            <a:r>
              <a:rPr lang="en-US" dirty="0"/>
              <a:t>Recall, in this formulation, we derived P(T, W) in order to solve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P(T)P(W|T)</a:t>
            </a:r>
          </a:p>
          <a:p>
            <a:r>
              <a:rPr lang="en-US" dirty="0"/>
              <a:t>So try "DT DT DT DT DT", "DT DT DT DT NN", ....</a:t>
            </a:r>
          </a:p>
          <a:p>
            <a:pPr lvl="1"/>
            <a:r>
              <a:rPr lang="en-US" dirty="0"/>
              <a:t>There are 45 tags. How many sequences will we try?</a:t>
            </a:r>
          </a:p>
          <a:p>
            <a:pPr lvl="1"/>
            <a:r>
              <a:rPr lang="en-US" dirty="0"/>
              <a:t>45</a:t>
            </a:r>
            <a:r>
              <a:rPr lang="en-US" baseline="30000" dirty="0"/>
              <a:t>5</a:t>
            </a:r>
            <a:r>
              <a:rPr lang="en-US" dirty="0"/>
              <a:t>=184,528,125</a:t>
            </a:r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Simplest: 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don't consider tag context we get the wrong answer</a:t>
                </a:r>
              </a:p>
              <a:p>
                <a:r>
                  <a:rPr lang="en-US" dirty="0"/>
                  <a:t>Simple: At time </a:t>
                </a:r>
                <a:r>
                  <a:rPr lang="en-US" dirty="0" err="1"/>
                  <a:t>i</a:t>
                </a:r>
                <a:r>
                  <a:rPr lang="en-US" dirty="0"/>
                  <a:t>,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t</a:t>
                </a:r>
                <a:r>
                  <a:rPr lang="en-US" baseline="-25000" dirty="0"/>
                  <a:t>i-1</a:t>
                </a:r>
                <a:r>
                  <a:rPr lang="en-US" dirty="0"/>
                  <a:t> and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i</a:t>
                </a:r>
                <a:r>
                  <a:rPr lang="en-US" dirty="0"/>
                  <a:t> are determined, O(|T| x N) runtime </a:t>
                </a:r>
                <a:r>
                  <a:rPr lang="mr-IN" dirty="0"/>
                  <a:t>–</a:t>
                </a:r>
                <a:r>
                  <a:rPr lang="en-US" dirty="0"/>
                  <a:t> same as above</a:t>
                </a:r>
              </a:p>
              <a:p>
                <a:pPr lvl="1"/>
                <a:r>
                  <a:rPr lang="en-US" dirty="0"/>
                  <a:t>This uses tag context and gets a better result because P(VBD|NN) and P(&lt;/s&gt;|VBD) are high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 is still suboptimal</a:t>
                </a:r>
              </a:p>
              <a:p>
                <a:pPr lvl="1"/>
                <a:r>
                  <a:rPr lang="en-US" dirty="0"/>
                  <a:t>You commit to a tag before considering </a:t>
                </a:r>
                <a:r>
                  <a:rPr lang="en-US" u="sng" dirty="0"/>
                  <a:t>subsequent</a:t>
                </a:r>
                <a:r>
                  <a:rPr lang="en-US" dirty="0"/>
                  <a:t> tags</a:t>
                </a:r>
              </a:p>
              <a:p>
                <a:pPr lvl="1"/>
                <a:r>
                  <a:rPr lang="en-US" dirty="0"/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/>
                  <a:t>E.g. a tag that is unlikely to be at the end of the sentence could be selected at the wrong time when going left to right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dynamic programming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Break down a problem into smaller parts</a:t>
                </a:r>
              </a:p>
              <a:p>
                <a:pPr lvl="1"/>
                <a:r>
                  <a:rPr lang="en-US" dirty="0"/>
                  <a:t>Compute small parts once and re-use later on</a:t>
                </a:r>
              </a:p>
              <a:p>
                <a:r>
                  <a:rPr lang="en-US" dirty="0"/>
                  <a:t>Yes, that Viterbi</a:t>
                </a:r>
              </a:p>
              <a:p>
                <a:pPr lvl="1"/>
                <a:r>
                  <a:rPr lang="en-US" dirty="0"/>
                  <a:t>All USC CS courses are required to present the Viterbi Algorithm</a:t>
                </a:r>
              </a:p>
              <a:p>
                <a:pPr lvl="1"/>
                <a:r>
                  <a:rPr lang="en-US" dirty="0"/>
                  <a:t>Kidding! But it comes up a lot because it's very useful</a:t>
                </a:r>
              </a:p>
              <a:p>
                <a:r>
                  <a:rPr lang="en-US" dirty="0"/>
                  <a:t>Optimal global solution</a:t>
                </a:r>
              </a:p>
              <a:p>
                <a:pPr lvl="1"/>
                <a:r>
                  <a:rPr lang="en-US" dirty="0"/>
                  <a:t>Will be slower than greedy algorithm, but is </a:t>
                </a:r>
                <a:r>
                  <a:rPr lang="en-US" u="sng" dirty="0"/>
                  <a:t>guaranteed</a:t>
                </a:r>
                <a:r>
                  <a:rPr lang="en-US" dirty="0"/>
                  <a:t> to return the proper 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as a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 of finding the best tag sequence for a given word sequence is sometimes called </a:t>
            </a:r>
            <a:r>
              <a:rPr lang="en-US" u="sng" dirty="0"/>
              <a:t>decoding</a:t>
            </a:r>
            <a:endParaRPr lang="en-US" dirty="0"/>
          </a:p>
          <a:p>
            <a:r>
              <a:rPr lang="en-US" dirty="0"/>
              <a:t>This is because, like spelling correction, etc., HMM can also be viewed as a noisy channel model:</a:t>
            </a:r>
          </a:p>
          <a:p>
            <a:pPr lvl="1"/>
            <a:r>
              <a:rPr lang="en-US" dirty="0"/>
              <a:t>Someone wants to send us a sequence of tags P(T)</a:t>
            </a:r>
          </a:p>
          <a:p>
            <a:pPr lvl="1"/>
            <a:r>
              <a:rPr lang="en-US" dirty="0"/>
              <a:t>During transmission, "noise" converts each tag to a word P(W|T)</a:t>
            </a:r>
          </a:p>
          <a:p>
            <a:pPr lvl="1"/>
            <a:r>
              <a:rPr lang="en-US" dirty="0"/>
              <a:t>We try to decode the observed words back to the original tags</a:t>
            </a:r>
          </a:p>
          <a:p>
            <a:r>
              <a:rPr lang="en-US" dirty="0"/>
              <a:t>Decoding is a general term in NLP for inferring hidden variables in a test instance (e.g. finding correct spelling of a misspelled word, determining topic or sentiment of an input, determining the underlying syntactic tree)</a:t>
            </a:r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bit that ends in VBD</a:t>
            </a:r>
          </a:p>
          <a:p>
            <a:r>
              <a:rPr lang="en-US" dirty="0"/>
              <a:t>Then, the best sequence would be either</a:t>
            </a:r>
          </a:p>
          <a:p>
            <a:pPr lvl="1"/>
            <a:r>
              <a:rPr lang="en-US" dirty="0"/>
              <a:t>sequence a) extended to include &lt;/s&gt; or</a:t>
            </a:r>
          </a:p>
          <a:p>
            <a:pPr lvl="1"/>
            <a:r>
              <a:rPr lang="en-US" dirty="0"/>
              <a:t>sequence b) extended to include &lt;/s&gt;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r>
              <a:rPr lang="en-US" dirty="0"/>
              <a:t>Then we have to extend one of:</a:t>
            </a:r>
          </a:p>
          <a:p>
            <a:pPr lvl="1"/>
            <a:r>
              <a:rPr lang="en-US" dirty="0"/>
              <a:t>The best tag sequence for &lt;s&gt; ... dog that ends in NN</a:t>
            </a:r>
          </a:p>
          <a:p>
            <a:pPr lvl="1"/>
            <a:r>
              <a:rPr lang="en-US" dirty="0"/>
              <a:t>The best tag sequence for &lt;s&gt; ... dog that ends in VB</a:t>
            </a:r>
          </a:p>
          <a:p>
            <a:r>
              <a:rPr lang="en-US" dirty="0"/>
              <a:t>And so on...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High-Level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find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(T,W)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(T)P(W|T)</a:t>
            </a:r>
          </a:p>
          <a:p>
            <a:r>
              <a:rPr lang="en-US" dirty="0"/>
              <a:t>Intuition: the best path of length </a:t>
            </a:r>
            <a:r>
              <a:rPr lang="en-US" dirty="0" err="1"/>
              <a:t>i</a:t>
            </a:r>
            <a:r>
              <a:rPr lang="en-US" dirty="0"/>
              <a:t> ending in state t must include the best path of length i-1 to the previous state. So,</a:t>
            </a:r>
          </a:p>
          <a:p>
            <a:pPr lvl="1"/>
            <a:r>
              <a:rPr lang="en-US" dirty="0"/>
              <a:t>find the best path of length i-1 to each state</a:t>
            </a:r>
          </a:p>
          <a:p>
            <a:pPr lvl="1"/>
            <a:r>
              <a:rPr lang="en-US" dirty="0"/>
              <a:t>consider extending each of these by 1 step, to state t</a:t>
            </a:r>
          </a:p>
          <a:p>
            <a:pPr lvl="1"/>
            <a:r>
              <a:rPr lang="en-US" dirty="0"/>
              <a:t>take the best of these options as the best path to state t</a:t>
            </a:r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u="sng" dirty="0"/>
              <a:t>chart</a:t>
            </a:r>
            <a:r>
              <a:rPr lang="en-US" dirty="0"/>
              <a:t> v to store partial results as we go</a:t>
            </a:r>
          </a:p>
          <a:p>
            <a:pPr lvl="1"/>
            <a:r>
              <a:rPr lang="en-US" dirty="0"/>
              <a:t>T x N table for T possible tags and length N sentence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is the probability of the best state sequence for w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that ends in state t</a:t>
            </a:r>
          </a:p>
          <a:p>
            <a:r>
              <a:rPr lang="en-US" dirty="0"/>
              <a:t>fill columns left to right, with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note, the max is over each possible previous tag t'</a:t>
            </a:r>
          </a:p>
          <a:p>
            <a:r>
              <a:rPr lang="en-US" dirty="0"/>
              <a:t>also keep a </a:t>
            </a:r>
            <a:r>
              <a:rPr lang="en-US" dirty="0" err="1"/>
              <a:t>backtrace</a:t>
            </a:r>
            <a:r>
              <a:rPr lang="en-US" dirty="0"/>
              <a:t> table b</a:t>
            </a:r>
          </a:p>
          <a:p>
            <a:pPr lvl="1"/>
            <a:r>
              <a:rPr lang="en-US" dirty="0"/>
              <a:t>b[t,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 can be used afterward to find the chain of tags</a:t>
            </a:r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Part of Speech (POS)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/>
              <a:t>Identify parts of speech (syntactic categories)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VB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sentence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Filling in the First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N,the</a:t>
            </a:r>
            <a:r>
              <a:rPr lang="en-US" sz="2400" dirty="0"/>
              <a:t>] = P(N|&lt;s&gt;)*P(</a:t>
            </a:r>
            <a:r>
              <a:rPr lang="en-US" sz="2400" dirty="0" err="1"/>
              <a:t>the|N</a:t>
            </a:r>
            <a:r>
              <a:rPr lang="en-US" sz="2400" dirty="0"/>
              <a:t>) = .3*0=0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D,the</a:t>
            </a:r>
            <a:r>
              <a:rPr lang="en-US" sz="2400" dirty="0"/>
              <a:t>] = P(D|&lt;s&gt;)*P(</a:t>
            </a:r>
            <a:r>
              <a:rPr lang="en-US" sz="2400" dirty="0" err="1"/>
              <a:t>the|D</a:t>
            </a:r>
            <a:r>
              <a:rPr lang="en-US" sz="2400" dirty="0"/>
              <a:t>) = .3*.7=.21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doctor|V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max(0,0,.21*.01*.1,0,0) = .00021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is|V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max(.0756*.4*.9,</a:t>
            </a:r>
            <a:br>
              <a:rPr lang="en-US" sz="2400" dirty="0"/>
            </a:br>
            <a:r>
              <a:rPr lang="en-US" sz="2400" dirty="0"/>
              <a:t>         .00021*.05*.9,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.027216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P,in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P|t</a:t>
            </a:r>
            <a:r>
              <a:rPr lang="en-US" sz="2400" dirty="0"/>
              <a:t>')*P(</a:t>
            </a:r>
            <a:r>
              <a:rPr lang="en-US" sz="2400" dirty="0" err="1"/>
              <a:t>in|P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max(.001512*.3*1,</a:t>
            </a:r>
            <a:br>
              <a:rPr lang="en-US" sz="2400" dirty="0"/>
            </a:br>
            <a:r>
              <a:rPr lang="en-US" sz="2400" dirty="0"/>
              <a:t>         .027216*.2*1,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.0054432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POS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toward full syntactic analysis (which is a first step toward full semantic analysis)</a:t>
            </a:r>
          </a:p>
          <a:p>
            <a:pPr lvl="1"/>
            <a:r>
              <a:rPr lang="en-US" dirty="0"/>
              <a:t>simpler and faster than full syntactic parsing</a:t>
            </a:r>
          </a:p>
          <a:p>
            <a:pPr lvl="1"/>
            <a:r>
              <a:rPr lang="en-US" dirty="0"/>
              <a:t>often good features for other tasks (e.g. sentiment classification, word sense disambiguation)</a:t>
            </a:r>
          </a:p>
          <a:p>
            <a:r>
              <a:rPr lang="en-US" dirty="0"/>
              <a:t>Good pedagogical tool for me: illustrates </a:t>
            </a:r>
            <a:r>
              <a:rPr lang="en-US" b="1" dirty="0"/>
              <a:t>Hidden Markov Models</a:t>
            </a:r>
            <a:r>
              <a:rPr lang="en-US" dirty="0"/>
              <a:t> (HMMs) which are used for other sequence labeling tasks </a:t>
            </a:r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A,in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A|t</a:t>
            </a:r>
            <a:r>
              <a:rPr lang="en-US" sz="2400" dirty="0"/>
              <a:t>')*P(</a:t>
            </a:r>
            <a:r>
              <a:rPr lang="en-US" sz="2400" dirty="0" err="1"/>
              <a:t>in|A</a:t>
            </a:r>
            <a:r>
              <a:rPr lang="en-US" sz="24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max(.001512*.04*.1,</a:t>
            </a:r>
            <a:br>
              <a:rPr lang="en-US" sz="2400" dirty="0"/>
            </a:br>
            <a:r>
              <a:rPr lang="en-US" sz="2400" dirty="0"/>
              <a:t>         .027216*.1*.1,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.00027216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v[&lt;/s&gt;]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t',in</a:t>
            </a:r>
            <a:r>
              <a:rPr lang="en-US" sz="2400" dirty="0"/>
              <a:t>]*P(&lt;/s&gt;|t')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</a:t>
            </a:r>
            <a:br>
              <a:rPr lang="en-US" sz="2400" dirty="0"/>
            </a:br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.0054432*0,</a:t>
            </a:r>
          </a:p>
          <a:p>
            <a:r>
              <a:rPr lang="en-US" sz="2400" dirty="0"/>
              <a:t>         .00027216*.1) = .000027216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Completed Chart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Transition and Emission Probabilities Need Smoothing?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Emissions</a:t>
            </a:r>
            <a:r>
              <a:rPr lang="en-US" dirty="0"/>
              <a:t>: Yes, because if there is any word w in the test data such that P(</a:t>
            </a:r>
            <a:r>
              <a:rPr lang="en-US" dirty="0" err="1"/>
              <a:t>w|t</a:t>
            </a:r>
            <a:r>
              <a:rPr lang="en-US" dirty="0"/>
              <a:t>) = 0 for all tags t, then the whole joint probability P(W, T) will go to 0.</a:t>
            </a:r>
          </a:p>
          <a:p>
            <a:r>
              <a:rPr lang="en-US" b="1" dirty="0"/>
              <a:t>Transitions</a:t>
            </a:r>
            <a:r>
              <a:rPr lang="en-US" dirty="0"/>
              <a:t>: Not necessarily, but if any transition probabilities are estimated as 0, that tag bigram will never be predicted</a:t>
            </a:r>
          </a:p>
          <a:p>
            <a:pPr lvl="1"/>
            <a:r>
              <a:rPr lang="en-US" dirty="0"/>
              <a:t>You generally won't add OOV to smooth transitions, since all labels are known ahead of time</a:t>
            </a:r>
          </a:p>
          <a:p>
            <a:r>
              <a:rPr lang="en-US" dirty="0"/>
              <a:t>What are some transitions that should NEVER occur in a bigram HMM?</a:t>
            </a:r>
          </a:p>
          <a:p>
            <a:pPr lvl="1"/>
            <a:r>
              <a:rPr lang="en-US" dirty="0"/>
              <a:t>* ➜ &lt;s&gt;</a:t>
            </a:r>
          </a:p>
          <a:p>
            <a:pPr lvl="1"/>
            <a:r>
              <a:rPr lang="en-US" dirty="0"/>
              <a:t>&lt;/s&gt; ➜ *</a:t>
            </a:r>
          </a:p>
          <a:p>
            <a:pPr lvl="1"/>
            <a:r>
              <a:rPr lang="en-US" dirty="0"/>
              <a:t>&lt;s</a:t>
            </a:r>
            <a:r>
              <a:rPr lang="en-US"/>
              <a:t>&gt; ➜ </a:t>
            </a:r>
            <a:r>
              <a:rPr lang="en-US" dirty="0"/>
              <a:t>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Equations thus far have been for bigram HMMs, i.e. </a:t>
            </a:r>
            <a:br>
              <a:rPr lang="en-US" dirty="0"/>
            </a:br>
            <a:r>
              <a:rPr lang="en-US" dirty="0"/>
              <a:t>transitions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)</a:t>
            </a:r>
          </a:p>
          <a:p>
            <a:r>
              <a:rPr lang="en-US" dirty="0"/>
              <a:t>But we can increase the order of the n-gram (i.e. n &gt; 2). e.g. trigram HMMs =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,t</a:t>
            </a:r>
            <a:r>
              <a:rPr lang="en-US" baseline="-25000" dirty="0"/>
              <a:t>i-2</a:t>
            </a:r>
            <a:r>
              <a:rPr lang="en-US" dirty="0"/>
              <a:t>) [see </a:t>
            </a:r>
            <a:r>
              <a:rPr lang="en-US" dirty="0" err="1"/>
              <a:t>collins</a:t>
            </a:r>
            <a:r>
              <a:rPr lang="en-US" dirty="0"/>
              <a:t> notes]</a:t>
            </a:r>
          </a:p>
          <a:p>
            <a:r>
              <a:rPr lang="en-US" dirty="0"/>
              <a:t>As usual, smoothing the transition distributions becomes more important with higher-order models</a:t>
            </a:r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want to find the likelihood of an input sequence, P(W)</a:t>
            </a:r>
          </a:p>
          <a:p>
            <a:r>
              <a:rPr lang="en-US" dirty="0"/>
              <a:t>The HMM models P(T, W); by law of total probability sum over all T and you get P(W)</a:t>
            </a:r>
          </a:p>
          <a:p>
            <a:pPr lvl="1"/>
            <a:r>
              <a:rPr lang="en-US" dirty="0"/>
              <a:t>Why do you want to do this?</a:t>
            </a:r>
          </a:p>
          <a:p>
            <a:pPr lvl="1"/>
            <a:r>
              <a:rPr lang="en-US" dirty="0"/>
              <a:t>If you have a high P(W) that means your model likes your data; if your data is good data, it's an indication you have a good model</a:t>
            </a:r>
          </a:p>
          <a:p>
            <a:r>
              <a:rPr lang="en-US" dirty="0"/>
              <a:t>There are an exponential number of members of T</a:t>
            </a:r>
          </a:p>
          <a:p>
            <a:pPr lvl="1"/>
            <a:r>
              <a:rPr lang="en-US" dirty="0"/>
              <a:t>We can use the </a:t>
            </a:r>
            <a:r>
              <a:rPr lang="en-US" u="sng" dirty="0"/>
              <a:t>forward</a:t>
            </a:r>
            <a:r>
              <a:rPr lang="en-US" dirty="0"/>
              <a:t> algorithm, which is very similar to Viterbi</a:t>
            </a:r>
          </a:p>
          <a:p>
            <a:pPr lvl="1"/>
            <a:r>
              <a:rPr lang="en-US" dirty="0"/>
              <a:t>Replace max with sum (no </a:t>
            </a:r>
            <a:r>
              <a:rPr lang="en-US" dirty="0" err="1"/>
              <a:t>backpointers</a:t>
            </a:r>
            <a:r>
              <a:rPr lang="en-US" dirty="0"/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Viterbi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>
                <a:solidFill>
                  <a:srgbClr val="FF0000"/>
                </a:solidFill>
              </a:rPr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Forward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Viterbi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sequence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Named Entity Recognition</a:t>
            </a:r>
            <a:r>
              <a:rPr lang="en-US" dirty="0">
                <a:highlight>
                  <a:srgbClr val="FFFF00"/>
                </a:highlight>
              </a:rPr>
              <a:t> (NER): </a:t>
            </a:r>
            <a:r>
              <a:rPr lang="en-US" dirty="0"/>
              <a:t>label words as beginning to </a:t>
            </a:r>
            <a:r>
              <a:rPr lang="en-US" b="1" dirty="0"/>
              <a:t>persons (PER)</a:t>
            </a:r>
            <a:r>
              <a:rPr lang="en-US" dirty="0"/>
              <a:t>, </a:t>
            </a:r>
            <a:r>
              <a:rPr lang="en-US" b="1" dirty="0"/>
              <a:t>organizations (ORG), locations (LOC)</a:t>
            </a:r>
            <a:r>
              <a:rPr lang="en-US" dirty="0"/>
              <a:t>, or none of the above</a:t>
            </a:r>
            <a:endParaRPr lang="en-US" b="1" dirty="0"/>
          </a:p>
          <a:p>
            <a:pPr lvl="1"/>
            <a:r>
              <a:rPr lang="en-US" dirty="0"/>
              <a:t>Barack/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Obama/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spoke/N from/N the/N White/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House/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today/N ./N</a:t>
            </a:r>
          </a:p>
          <a:p>
            <a:r>
              <a:rPr lang="en-US" b="1" dirty="0">
                <a:highlight>
                  <a:srgbClr val="FFFF00"/>
                </a:highlight>
              </a:rPr>
              <a:t>Information field segmentation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/>
              <a:t>Given specific text type (e.g. classified ad), find which words belong to which "fields" for </a:t>
            </a:r>
            <a:r>
              <a:rPr lang="en-US" dirty="0" err="1"/>
              <a:t>db</a:t>
            </a:r>
            <a:r>
              <a:rPr lang="en-US" dirty="0"/>
              <a:t> creation (price/size/location, author/title/year)</a:t>
            </a:r>
          </a:p>
          <a:p>
            <a:pPr lvl="1"/>
            <a:r>
              <a:rPr lang="en-US" dirty="0"/>
              <a:t>3BR/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apt/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in/N West/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Adams/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,/N near/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USC/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./N Bright/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,/N well/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maintained/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Forward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= .0015183</a:t>
            </a: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Part-of-speech tagging is a sequence labeling task</a:t>
            </a:r>
          </a:p>
          <a:p>
            <a:r>
              <a:rPr lang="en-US" dirty="0"/>
              <a:t>HMM: A generative model of sentences using hidden state sequence</a:t>
            </a:r>
          </a:p>
          <a:p>
            <a:r>
              <a:rPr lang="en-US" dirty="0"/>
              <a:t>HMM uses two sources of information to resolve ambiguity</a:t>
            </a:r>
          </a:p>
          <a:p>
            <a:pPr lvl="1"/>
            <a:r>
              <a:rPr lang="en-US" dirty="0"/>
              <a:t>The words themselves</a:t>
            </a:r>
          </a:p>
          <a:p>
            <a:pPr lvl="1"/>
            <a:r>
              <a:rPr lang="en-US" dirty="0"/>
              <a:t>The tags of nearby words</a:t>
            </a:r>
          </a:p>
          <a:p>
            <a:r>
              <a:rPr lang="en-US" dirty="0"/>
              <a:t>Can be viewed as a probabilistic FSM</a:t>
            </a:r>
          </a:p>
          <a:p>
            <a:r>
              <a:rPr lang="en-US" dirty="0"/>
              <a:t>Algorithms for computing probability efficiently:</a:t>
            </a:r>
          </a:p>
          <a:p>
            <a:r>
              <a:rPr lang="en-US" dirty="0"/>
              <a:t>Greedy tagging: Fast but suboptimal</a:t>
            </a:r>
          </a:p>
          <a:p>
            <a:r>
              <a:rPr lang="en-US" dirty="0"/>
              <a:t>Dynamic Programming algorithms to compute</a:t>
            </a:r>
          </a:p>
          <a:p>
            <a:pPr lvl="1"/>
            <a:r>
              <a:rPr lang="en-US" dirty="0"/>
              <a:t>Best tag sequence given words: </a:t>
            </a:r>
            <a:r>
              <a:rPr lang="en-US" u="sng" dirty="0"/>
              <a:t>Viterbi algorithm</a:t>
            </a:r>
            <a:endParaRPr lang="en-US" dirty="0"/>
          </a:p>
          <a:p>
            <a:pPr lvl="1"/>
            <a:r>
              <a:rPr lang="en-US" dirty="0"/>
              <a:t>Likelihood of corpus: </a:t>
            </a:r>
            <a:r>
              <a:rPr lang="en-US" u="sng" dirty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Labeling: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of these, deciding the correct label depends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to be labeled</a:t>
            </a:r>
          </a:p>
          <a:p>
            <a:pPr lvl="2"/>
            <a:r>
              <a:rPr lang="en-US" dirty="0"/>
              <a:t>NER: </a:t>
            </a:r>
            <a:r>
              <a:rPr lang="en-US" b="1" dirty="0"/>
              <a:t>Smith</a:t>
            </a:r>
            <a:r>
              <a:rPr lang="en-US" dirty="0"/>
              <a:t> is probably a person</a:t>
            </a:r>
          </a:p>
          <a:p>
            <a:pPr lvl="2"/>
            <a:r>
              <a:rPr lang="en-US" dirty="0"/>
              <a:t>POS: </a:t>
            </a:r>
            <a:r>
              <a:rPr lang="en-US" b="1" dirty="0"/>
              <a:t>chair</a:t>
            </a:r>
            <a:r>
              <a:rPr lang="en-US" dirty="0"/>
              <a:t> is probably a noun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labels of surrounding words</a:t>
            </a:r>
          </a:p>
          <a:p>
            <a:pPr lvl="2"/>
            <a:r>
              <a:rPr lang="en-US" dirty="0"/>
              <a:t>NER: if following word is an organization (e.g. </a:t>
            </a:r>
            <a:r>
              <a:rPr lang="en-US" b="1" dirty="0"/>
              <a:t>Corp.</a:t>
            </a:r>
            <a:r>
              <a:rPr lang="en-US" dirty="0"/>
              <a:t>), then this word is more likely to be an organization</a:t>
            </a:r>
          </a:p>
          <a:p>
            <a:pPr lvl="2"/>
            <a:r>
              <a:rPr lang="en-US" dirty="0"/>
              <a:t>POS: if preceding word is a modal verb (e.g. </a:t>
            </a:r>
            <a:r>
              <a:rPr lang="en-US" b="1" dirty="0"/>
              <a:t>will</a:t>
            </a:r>
            <a:r>
              <a:rPr lang="en-US" dirty="0"/>
              <a:t>), then this word is more likely to be a verb</a:t>
            </a:r>
          </a:p>
          <a:p>
            <a:r>
              <a:rPr lang="en-US" dirty="0">
                <a:highlight>
                  <a:srgbClr val="FFFF00"/>
                </a:highlight>
              </a:rPr>
              <a:t>HMM combines these sources probabilistically</a:t>
            </a:r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Open class words ("content words")</a:t>
            </a:r>
          </a:p>
          <a:p>
            <a:pPr lvl="1"/>
            <a:r>
              <a:rPr lang="en-US" dirty="0"/>
              <a:t>nouns, verbs, adjectives, adverbs</a:t>
            </a:r>
          </a:p>
          <a:p>
            <a:pPr lvl="1"/>
            <a:r>
              <a:rPr lang="en-US" dirty="0"/>
              <a:t>mostly content-bearing. refer to objects, actions, features in the world</a:t>
            </a:r>
          </a:p>
          <a:p>
            <a:pPr lvl="1"/>
            <a:r>
              <a:rPr lang="en-US" i="1" dirty="0"/>
              <a:t>open class</a:t>
            </a:r>
            <a:r>
              <a:rPr lang="en-US" dirty="0"/>
              <a:t> = there is no limit to what they are or can describe so new ones are added all the time (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website</a:t>
            </a:r>
            <a:r>
              <a:rPr lang="en-US" dirty="0"/>
              <a:t>, </a:t>
            </a:r>
            <a:r>
              <a:rPr lang="en-US" b="1" dirty="0"/>
              <a:t>defenestrate</a:t>
            </a:r>
            <a:r>
              <a:rPr lang="en-US" dirty="0"/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Closed class words ("function words")</a:t>
            </a:r>
          </a:p>
          <a:p>
            <a:pPr lvl="1"/>
            <a:r>
              <a:rPr lang="en-US" dirty="0"/>
              <a:t>pronouns, determiners, prepositions, connectives</a:t>
            </a:r>
          </a:p>
          <a:p>
            <a:pPr lvl="1"/>
            <a:r>
              <a:rPr lang="en-US" dirty="0"/>
              <a:t>there are a limited number of these</a:t>
            </a:r>
          </a:p>
          <a:p>
            <a:pPr lvl="1"/>
            <a:r>
              <a:rPr lang="en-US" dirty="0"/>
              <a:t>mostly functional: to tie the concepts of a sentence together</a:t>
            </a:r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Parts of Speech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Linguistic and practical considerations</a:t>
            </a:r>
          </a:p>
          <a:p>
            <a:r>
              <a:rPr lang="en-US" dirty="0">
                <a:highlight>
                  <a:srgbClr val="FFFF00"/>
                </a:highlight>
              </a:rPr>
              <a:t>If we're being empirical (we are), corpus annotators decide</a:t>
            </a:r>
          </a:p>
          <a:p>
            <a:pPr lvl="1"/>
            <a:r>
              <a:rPr lang="en-US" dirty="0"/>
              <a:t>proper nouns vs common nouns?</a:t>
            </a:r>
          </a:p>
          <a:p>
            <a:pPr lvl="1"/>
            <a:r>
              <a:rPr lang="en-US" dirty="0" err="1"/>
              <a:t>singluar</a:t>
            </a:r>
            <a:r>
              <a:rPr lang="en-US" dirty="0"/>
              <a:t> vs plural nouns?</a:t>
            </a:r>
          </a:p>
          <a:p>
            <a:pPr lvl="1"/>
            <a:r>
              <a:rPr lang="en-US" dirty="0"/>
              <a:t>past and present tense verbs?</a:t>
            </a:r>
          </a:p>
          <a:p>
            <a:pPr lvl="1"/>
            <a:r>
              <a:rPr lang="en-US" dirty="0"/>
              <a:t>auxiliary and main verbs?</a:t>
            </a:r>
          </a:p>
          <a:p>
            <a:r>
              <a:rPr lang="en-US" dirty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9240</TotalTime>
  <Words>6607</Words>
  <Application>Microsoft Office PowerPoint</Application>
  <PresentationFormat>Widescreen</PresentationFormat>
  <Paragraphs>2274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Yu Gothic</vt:lpstr>
      <vt:lpstr>Arial</vt:lpstr>
      <vt:lpstr>Calibri</vt:lpstr>
      <vt:lpstr>Calibri Light</vt:lpstr>
      <vt:lpstr>Cambria Math</vt:lpstr>
      <vt:lpstr>Mangal</vt:lpstr>
      <vt:lpstr>Office Theme</vt:lpstr>
      <vt:lpstr>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Bashar Alhafni</cp:lastModifiedBy>
  <cp:revision>117</cp:revision>
  <cp:lastPrinted>2017-09-08T05:04:09Z</cp:lastPrinted>
  <dcterms:created xsi:type="dcterms:W3CDTF">2017-09-01T04:08:09Z</dcterms:created>
  <dcterms:modified xsi:type="dcterms:W3CDTF">2018-09-07T16:47:51Z</dcterms:modified>
</cp:coreProperties>
</file>